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91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80" r:id="rId15"/>
    <p:sldId id="281" r:id="rId16"/>
    <p:sldId id="275" r:id="rId17"/>
    <p:sldId id="277" r:id="rId18"/>
    <p:sldId id="282" r:id="rId19"/>
    <p:sldId id="292" r:id="rId20"/>
    <p:sldId id="286" r:id="rId21"/>
    <p:sldId id="293" r:id="rId22"/>
    <p:sldId id="287" r:id="rId23"/>
    <p:sldId id="294" r:id="rId24"/>
    <p:sldId id="288" r:id="rId25"/>
    <p:sldId id="290" r:id="rId26"/>
    <p:sldId id="289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E5F"/>
    <a:srgbClr val="FF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694"/>
  </p:normalViewPr>
  <p:slideViewPr>
    <p:cSldViewPr snapToGrid="0">
      <p:cViewPr varScale="1">
        <p:scale>
          <a:sx n="114" d="100"/>
          <a:sy n="114" d="100"/>
        </p:scale>
        <p:origin x="472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ARE CLIC PER MODIFICARE"/>
          <p:cNvSpPr txBox="1">
            <a:spLocks noGrp="1"/>
          </p:cNvSpPr>
          <p:nvPr>
            <p:ph type="title" hasCustomPrompt="1"/>
          </p:nvPr>
        </p:nvSpPr>
        <p:spPr>
          <a:xfrm>
            <a:off x="831850" y="1212783"/>
            <a:ext cx="8775614" cy="51581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FARE CLIC PER MODIFICARE</a:t>
            </a:r>
          </a:p>
        </p:txBody>
      </p:sp>
      <p:sp>
        <p:nvSpPr>
          <p:cNvPr id="21" name="Corpo livello uno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ARE CLIC PER MODIFICARE"/>
          <p:cNvSpPr txBox="1">
            <a:spLocks noGrp="1"/>
          </p:cNvSpPr>
          <p:nvPr>
            <p:ph type="title" hasCustomPrompt="1"/>
          </p:nvPr>
        </p:nvSpPr>
        <p:spPr>
          <a:xfrm>
            <a:off x="831850" y="1212783"/>
            <a:ext cx="8775614" cy="51581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FARE CLIC PER MODIFICARE</a:t>
            </a:r>
          </a:p>
        </p:txBody>
      </p:sp>
      <p:sp>
        <p:nvSpPr>
          <p:cNvPr id="30" name="Corpo livello uno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8775614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831850" y="2472563"/>
            <a:ext cx="8775614" cy="1500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65598" y="6397942"/>
            <a:ext cx="297915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0" baseline="0">
          <a:solidFill>
            <a:srgbClr val="274193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457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914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1371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1828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2286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27432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32004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3657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0808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processing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9510570_Extending_and_Evaluating_the_Use-Modify-Create_Progression_for_Engaging_Youth_in_Computational_Think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reference/p5/arc/" TargetMode="External"/><Relationship Id="rId7" Type="http://schemas.openxmlformats.org/officeDocument/2006/relationships/hyperlink" Target="https://p5js.org/reference/p5/mouse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5js.org/reference/p5/mouseX/" TargetMode="External"/><Relationship Id="rId5" Type="http://schemas.openxmlformats.org/officeDocument/2006/relationships/hyperlink" Target="https://p5js.org/reference/p5/stroke/" TargetMode="External"/><Relationship Id="rId4" Type="http://schemas.openxmlformats.org/officeDocument/2006/relationships/hyperlink" Target="https://p5js.org/reference/p5/fil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chet_til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5js.org/reference/p5/circle/" TargetMode="External"/><Relationship Id="rId4" Type="http://schemas.openxmlformats.org/officeDocument/2006/relationships/hyperlink" Target="https://p5js.org/reference/p5/rand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reference/p5/noloop/" TargetMode="External"/><Relationship Id="rId7" Type="http://schemas.openxmlformats.org/officeDocument/2006/relationships/hyperlink" Target="https://developer.mozilla.org/en-US/docs/Web/JavaScript/Reference/Global_Objects/Math/sqr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5js.org/reference/p5/sin/" TargetMode="External"/><Relationship Id="rId5" Type="http://schemas.openxmlformats.org/officeDocument/2006/relationships/hyperlink" Target="https://p5js.org/reference/p5/cos/" TargetMode="External"/><Relationship Id="rId4" Type="http://schemas.openxmlformats.org/officeDocument/2006/relationships/hyperlink" Target="https://p5js.org/reference/p5/loop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vjgXvBlbQiydffZU7m1_a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ers.soe.ucsc.edu/~linda/pubs/ACMInroads.pdf" TargetMode="External"/><Relationship Id="rId5" Type="http://schemas.openxmlformats.org/officeDocument/2006/relationships/hyperlink" Target="https://www.cccodex.com/" TargetMode="External"/><Relationship Id="rId4" Type="http://schemas.openxmlformats.org/officeDocument/2006/relationships/hyperlink" Target="https://natureofcode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giu.mast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giumast.substack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hyperlink" Target="https://www.facebook.com/giu.mast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linkedin.com/in/giuseppe-mastrandrea-4300857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ylerxhobbs.com/words/fidenza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egnaposto piè di pagina 3"/>
          <p:cNvSpPr txBox="1"/>
          <p:nvPr/>
        </p:nvSpPr>
        <p:spPr>
          <a:xfrm>
            <a:off x="883919" y="6397942"/>
            <a:ext cx="431822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t>8-10 MARZO 2023 </a:t>
            </a:r>
            <a:r>
              <a:rPr b="0"/>
              <a:t>FORTEZZA DA BASSO, FIRENZE</a:t>
            </a:r>
          </a:p>
        </p:txBody>
      </p:sp>
      <p:sp>
        <p:nvSpPr>
          <p:cNvPr id="50" name="Segnaposto numero diapositiva 4"/>
          <p:cNvSpPr txBox="1">
            <a:spLocks noGrp="1"/>
          </p:cNvSpPr>
          <p:nvPr>
            <p:ph type="sldNum" sz="quarter" idx="2"/>
          </p:nvPr>
        </p:nvSpPr>
        <p:spPr>
          <a:xfrm>
            <a:off x="5400261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51" name="Titolo 7"/>
          <p:cNvSpPr txBox="1">
            <a:spLocks noGrp="1"/>
          </p:cNvSpPr>
          <p:nvPr>
            <p:ph type="title"/>
          </p:nvPr>
        </p:nvSpPr>
        <p:spPr>
          <a:xfrm>
            <a:off x="3023842" y="1783079"/>
            <a:ext cx="6144315" cy="3291841"/>
          </a:xfrm>
          <a:prstGeom prst="rect">
            <a:avLst/>
          </a:prstGeom>
        </p:spPr>
        <p:txBody>
          <a:bodyPr anchor="ctr"/>
          <a:lstStyle/>
          <a:p>
            <a:pPr>
              <a:defRPr cap="all"/>
            </a:pPr>
            <a:r>
              <a:rPr lang="it-IT" dirty="0"/>
              <a:t>Risveglia l’artista che è nei tuoi alunni con P5.JS</a:t>
            </a:r>
            <a:br>
              <a:rPr lang="it-IT" dirty="0"/>
            </a:br>
            <a:endParaRPr lang="it-IT" sz="2400" cap="none" dirty="0"/>
          </a:p>
        </p:txBody>
      </p:sp>
      <p:sp>
        <p:nvSpPr>
          <p:cNvPr id="52" name="Titolo 7"/>
          <p:cNvSpPr txBox="1"/>
          <p:nvPr/>
        </p:nvSpPr>
        <p:spPr>
          <a:xfrm>
            <a:off x="348237" y="5459105"/>
            <a:ext cx="6279796" cy="139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400" b="1">
                <a:solidFill>
                  <a:srgbClr val="274193"/>
                </a:solidFill>
              </a:defRPr>
            </a:lvl1pPr>
          </a:lstStyle>
          <a:p>
            <a:r>
              <a:rPr lang="it-IT" dirty="0"/>
              <a:t>Giuseppe Mastrandrea</a:t>
            </a:r>
          </a:p>
          <a:p>
            <a:r>
              <a:rPr lang="it-IT" sz="1500" dirty="0"/>
              <a:t>Docente A-42 </a:t>
            </a:r>
          </a:p>
          <a:p>
            <a:r>
              <a:rPr lang="it-IT" sz="1500" dirty="0"/>
              <a:t>ITT Panetti Pitagora (Bari)</a:t>
            </a:r>
            <a:endParaRPr sz="15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A4AB8-2B8B-50E4-9398-995FF521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2F126CBA-6DA1-B095-2E12-8E6E897F4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C39CEAA5-64F3-51B8-B069-E01453248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Perché </a:t>
            </a:r>
            <a:r>
              <a:rPr lang="it-IT" dirty="0" err="1"/>
              <a:t>Javascript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9C43DDEA-D840-C127-EDBB-F4586001D5EF}"/>
              </a:ext>
            </a:extLst>
          </p:cNvPr>
          <p:cNvSpPr txBox="1"/>
          <p:nvPr/>
        </p:nvSpPr>
        <p:spPr>
          <a:xfrm>
            <a:off x="877570" y="2056003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È il linguaggio del web</a:t>
            </a:r>
            <a:endParaRPr lang="it-IT" sz="1600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B8ABD830-AD03-443B-C606-FC940770187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D7CC79D5-6EC6-A7C2-A41B-ABC89935C90B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6E0E78D0-E010-EAE2-9C50-5F2682FDAA1C}"/>
              </a:ext>
            </a:extLst>
          </p:cNvPr>
          <p:cNvSpPr txBox="1"/>
          <p:nvPr/>
        </p:nvSpPr>
        <p:spPr>
          <a:xfrm>
            <a:off x="877570" y="2741152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Diffusione altissima, accessibilità per principianti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1D871215-9EAD-388E-26B9-97FF58826DB2}"/>
              </a:ext>
            </a:extLst>
          </p:cNvPr>
          <p:cNvSpPr txBox="1"/>
          <p:nvPr/>
        </p:nvSpPr>
        <p:spPr>
          <a:xfrm>
            <a:off x="877569" y="3426301"/>
            <a:ext cx="6521713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Velocità di sviluppo</a:t>
            </a:r>
          </a:p>
        </p:txBody>
      </p:sp>
    </p:spTree>
    <p:extLst>
      <p:ext uri="{BB962C8B-B14F-4D97-AF65-F5344CB8AC3E}">
        <p14:creationId xmlns:p14="http://schemas.microsoft.com/office/powerpoint/2010/main" val="3454387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0FCA-1220-A25C-139B-CBA71FF9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80513951-EA67-F1C4-7FD5-FA4563CB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8C0DC7F2-1A49-81C7-7CEB-9465F58AF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Perché p5.js?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6896F602-416E-96BD-ACFA-AF6F2A12E4DD}"/>
              </a:ext>
            </a:extLst>
          </p:cNvPr>
          <p:cNvSpPr txBox="1"/>
          <p:nvPr/>
        </p:nvSpPr>
        <p:spPr>
          <a:xfrm>
            <a:off x="877570" y="2056003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Sintassi semplice e intuitiva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F07CDE76-1B2D-EE04-2E5C-6D6CB647D95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7FC209CC-1E32-3CE6-63A1-0A43557A2956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382C1FC7-C96F-F061-8119-087E2D100AF9}"/>
              </a:ext>
            </a:extLst>
          </p:cNvPr>
          <p:cNvSpPr txBox="1"/>
          <p:nvPr/>
        </p:nvSpPr>
        <p:spPr>
          <a:xfrm>
            <a:off x="877570" y="2741152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The power of visual feedback</a:t>
            </a:r>
            <a:endParaRPr lang="it-IT" b="1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4459D04F-B5FC-1C7E-EC85-DF5BCAC7EF70}"/>
              </a:ext>
            </a:extLst>
          </p:cNvPr>
          <p:cNvSpPr txBox="1"/>
          <p:nvPr/>
        </p:nvSpPr>
        <p:spPr>
          <a:xfrm>
            <a:off x="877569" y="3426301"/>
            <a:ext cx="6521713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Cross Platform</a:t>
            </a:r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B6FE517B-9168-0AF9-E973-66BB440D11A2}"/>
              </a:ext>
            </a:extLst>
          </p:cNvPr>
          <p:cNvSpPr txBox="1"/>
          <p:nvPr/>
        </p:nvSpPr>
        <p:spPr>
          <a:xfrm>
            <a:off x="877569" y="4110219"/>
            <a:ext cx="6521713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641890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2228-9FBA-1061-144C-0143E003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B1E5F056-0DCA-23F8-90F0-A29A0D69A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D0B3DD32-E316-26FF-95B4-F59855B73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Ok, ma che cos’è p5.js?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91C1DD08-A6A0-1167-C584-8BCBC3CA109C}"/>
              </a:ext>
            </a:extLst>
          </p:cNvPr>
          <p:cNvSpPr txBox="1"/>
          <p:nvPr/>
        </p:nvSpPr>
        <p:spPr>
          <a:xfrm>
            <a:off x="877570" y="2056003"/>
            <a:ext cx="8643620" cy="149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Nato come </a:t>
            </a:r>
            <a:r>
              <a:rPr lang="it-IT" sz="1600" dirty="0" err="1"/>
              <a:t>porting</a:t>
            </a:r>
            <a:r>
              <a:rPr lang="it-IT" sz="1600" dirty="0"/>
              <a:t> in </a:t>
            </a:r>
            <a:r>
              <a:rPr lang="it-IT" sz="1600" dirty="0" err="1"/>
              <a:t>Javascript</a:t>
            </a:r>
            <a:r>
              <a:rPr lang="it-IT" sz="1600" dirty="0"/>
              <a:t> del progetto </a:t>
            </a:r>
            <a:r>
              <a:rPr lang="it-IT" sz="1600" b="1" dirty="0"/>
              <a:t>Processing</a:t>
            </a:r>
          </a:p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Un linguaggio e un ambiente di sviluppo creato nel 2001 per avvicinare artisti e designer al mondo della programmazione</a:t>
            </a:r>
          </a:p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Open Source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F280DF32-CE0D-4B1A-8B43-BA97BDA2B3D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CBE39D1C-C3CD-4D06-8471-9973FF835D65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9218" name="Picture 2" descr="Processing Foundation / Design Systems International">
            <a:extLst>
              <a:ext uri="{FF2B5EF4-FFF2-40B4-BE49-F238E27FC236}">
                <a16:creationId xmlns:a16="http://schemas.microsoft.com/office/drawing/2014/main" id="{8F375AC1-290F-8AD9-FE48-B34E7285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618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9779356B-1406-7FB3-DAC1-DA6436B51906}"/>
              </a:ext>
            </a:extLst>
          </p:cNvPr>
          <p:cNvSpPr txBox="1"/>
          <p:nvPr/>
        </p:nvSpPr>
        <p:spPr>
          <a:xfrm>
            <a:off x="897035" y="3707340"/>
            <a:ext cx="8643620" cy="78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È una </a:t>
            </a:r>
            <a:r>
              <a:rPr lang="it-IT" sz="1600" b="1" dirty="0"/>
              <a:t>libreria </a:t>
            </a:r>
            <a:r>
              <a:rPr lang="it-IT" sz="1600" b="1" dirty="0" err="1"/>
              <a:t>Javascript</a:t>
            </a:r>
            <a:r>
              <a:rPr lang="it-IT" sz="1600" dirty="0"/>
              <a:t> che ci consente di </a:t>
            </a:r>
            <a:r>
              <a:rPr lang="it-IT" sz="1600" b="1" dirty="0"/>
              <a:t>disegnare</a:t>
            </a:r>
            <a:r>
              <a:rPr lang="it-IT" sz="1600" dirty="0"/>
              <a:t> su una tela (canvas)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Integrabile in pagine web locali o su piattaforme online</a:t>
            </a:r>
          </a:p>
        </p:txBody>
      </p:sp>
    </p:spTree>
    <p:extLst>
      <p:ext uri="{BB962C8B-B14F-4D97-AF65-F5344CB8AC3E}">
        <p14:creationId xmlns:p14="http://schemas.microsoft.com/office/powerpoint/2010/main" val="286204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D070-8353-06A9-C1FA-D1859DB9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402F9985-F5D1-B28E-AEFD-0A4BA29A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1EAC1B7A-C6E8-739C-E292-19DF7B697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Zero </a:t>
            </a:r>
            <a:r>
              <a:rPr lang="it-IT" dirty="0" err="1"/>
              <a:t>Install</a:t>
            </a:r>
            <a:r>
              <a:rPr lang="it-IT" dirty="0"/>
              <a:t> Setup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863E5F28-CA91-73A0-71FE-245BB18DEBEB}"/>
              </a:ext>
            </a:extLst>
          </p:cNvPr>
          <p:cNvSpPr txBox="1"/>
          <p:nvPr/>
        </p:nvSpPr>
        <p:spPr>
          <a:xfrm>
            <a:off x="877570" y="2056003"/>
            <a:ext cx="8643620" cy="78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>
                <a:hlinkClick r:id="rId3"/>
              </a:rPr>
              <a:t>Editor p5.js</a:t>
            </a:r>
            <a:endParaRPr lang="it-IT" sz="1600" dirty="0"/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>
                <a:hlinkClick r:id="rId4"/>
              </a:rPr>
              <a:t>Openprocessing.org</a:t>
            </a:r>
            <a:endParaRPr lang="it-IT" sz="1600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7D2B52E0-668F-8812-C208-7E7D53FA99F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26DA0DC6-3B10-9E2F-84BA-62719F7B8A2D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78387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F40E-2534-4AF1-8889-FB5A231B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6B18EF54-D852-C564-61A7-9F1EB0C0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46FBE82A-4D06-DCF2-7AD1-B8D07E1288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Sfide nell’insegnare a programmare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EC4140F0-48B2-E947-CE32-1C892439926F}"/>
              </a:ext>
            </a:extLst>
          </p:cNvPr>
          <p:cNvSpPr txBox="1"/>
          <p:nvPr/>
        </p:nvSpPr>
        <p:spPr>
          <a:xfrm>
            <a:off x="877570" y="2056003"/>
            <a:ext cx="8643620" cy="2642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Sfida unica</a:t>
            </a:r>
            <a:r>
              <a:rPr lang="it-IT" sz="1600" dirty="0"/>
              <a:t>: Mantenere gli studenti motivati mentre si introducono alla risoluzione di problemi reali.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I principianti spesso richiedono istruzioni dettagliate, passo dopo passo.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Scrittura di </a:t>
            </a:r>
            <a:r>
              <a:rPr lang="it-IT" sz="1600" dirty="0" err="1"/>
              <a:t>boilerplate</a:t>
            </a:r>
            <a:r>
              <a:rPr lang="it-IT" sz="1600" dirty="0"/>
              <a:t> per l'impostazione iniziale, piuttosto che affrontare il problema centrale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Questo può far passare in secondo piano </a:t>
            </a:r>
            <a:r>
              <a:rPr lang="it-IT" sz="1600" b="1" dirty="0"/>
              <a:t>l’obiettivo didattico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A0A3861A-BD28-4F50-E835-5D1CF4E090F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4A724ECD-B0EF-AB58-02BE-BAE3FDC28355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930791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BA5E-1CF7-BD94-B6CA-A95178F0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E216197E-07FF-AF53-812B-507F3388F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3F0E6DF5-8904-4C5C-76E0-D4D77F3DC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Framework Use-</a:t>
            </a:r>
            <a:r>
              <a:rPr lang="it-IT" dirty="0" err="1"/>
              <a:t>Modify</a:t>
            </a:r>
            <a:r>
              <a:rPr lang="it-IT" dirty="0"/>
              <a:t>-Create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0985BED6-D282-63DB-BA31-E584761F8D7C}"/>
              </a:ext>
            </a:extLst>
          </p:cNvPr>
          <p:cNvSpPr txBox="1"/>
          <p:nvPr/>
        </p:nvSpPr>
        <p:spPr>
          <a:xfrm>
            <a:off x="877570" y="2056003"/>
            <a:ext cx="8643620" cy="78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Framework</a:t>
            </a:r>
            <a:r>
              <a:rPr lang="it-IT" sz="1600" dirty="0"/>
              <a:t> sviluppato da </a:t>
            </a:r>
            <a:r>
              <a:rPr lang="it-IT" sz="1600" dirty="0">
                <a:hlinkClick r:id="rId3"/>
              </a:rPr>
              <a:t>Iren Lee</a:t>
            </a:r>
            <a:r>
              <a:rPr lang="it-IT" sz="1600" dirty="0"/>
              <a:t> 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dirty="0"/>
              <a:t>Divisione in 3 fasi: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AD4C9847-A8BD-6548-C2E1-4472904011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75C39A85-01E1-85F1-9C3E-FFE1E0CDFE9F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DE12639E-1830-7363-A985-CB0E7C06C26D}"/>
              </a:ext>
            </a:extLst>
          </p:cNvPr>
          <p:cNvSpPr txBox="1"/>
          <p:nvPr/>
        </p:nvSpPr>
        <p:spPr>
          <a:xfrm>
            <a:off x="831850" y="3317655"/>
            <a:ext cx="1480426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Use</a:t>
            </a:r>
            <a:endParaRPr lang="it-IT" sz="3200" dirty="0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64E1CBA2-60DD-7533-84FD-8D876E130F44}"/>
              </a:ext>
            </a:extLst>
          </p:cNvPr>
          <p:cNvSpPr txBox="1"/>
          <p:nvPr/>
        </p:nvSpPr>
        <p:spPr>
          <a:xfrm>
            <a:off x="3272197" y="3317655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31B00626-08FE-DEB1-1FD0-E8EBC479A1CB}"/>
              </a:ext>
            </a:extLst>
          </p:cNvPr>
          <p:cNvSpPr txBox="1"/>
          <p:nvPr/>
        </p:nvSpPr>
        <p:spPr>
          <a:xfrm>
            <a:off x="6057438" y="3319296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DEBB379-02A5-C8AC-F80E-FD8A13BD4037}"/>
              </a:ext>
            </a:extLst>
          </p:cNvPr>
          <p:cNvSpPr txBox="1"/>
          <p:nvPr/>
        </p:nvSpPr>
        <p:spPr>
          <a:xfrm>
            <a:off x="419919" y="4151757"/>
            <a:ext cx="2304287" cy="109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Agli studenti viene dato un codice </a:t>
            </a:r>
            <a:r>
              <a:rPr lang="it-IT" sz="1400" b="1" dirty="0"/>
              <a:t>funzionante</a:t>
            </a:r>
            <a:r>
              <a:rPr lang="it-IT" sz="1400" dirty="0"/>
              <a:t> che </a:t>
            </a:r>
            <a:r>
              <a:rPr lang="it-IT" sz="1400" b="1" dirty="0"/>
              <a:t>produce un output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48750F8-2C6D-6209-DBF0-99FF35C9B11F}"/>
              </a:ext>
            </a:extLst>
          </p:cNvPr>
          <p:cNvSpPr txBox="1"/>
          <p:nvPr/>
        </p:nvSpPr>
        <p:spPr>
          <a:xfrm>
            <a:off x="3032713" y="4151757"/>
            <a:ext cx="2304287" cy="109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modificano il codice per risolvere problemi </a:t>
            </a:r>
            <a:r>
              <a:rPr lang="it-IT" sz="1400" b="1" dirty="0"/>
              <a:t>leggermente</a:t>
            </a:r>
            <a:r>
              <a:rPr lang="it-IT" sz="1400" dirty="0"/>
              <a:t> diversi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25A779CD-1FEB-0588-6663-7BB8194C88DD}"/>
              </a:ext>
            </a:extLst>
          </p:cNvPr>
          <p:cNvSpPr txBox="1"/>
          <p:nvPr/>
        </p:nvSpPr>
        <p:spPr>
          <a:xfrm>
            <a:off x="5817954" y="4151756"/>
            <a:ext cx="2304287" cy="1099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scrivono il </a:t>
            </a:r>
            <a:r>
              <a:rPr lang="it-IT" sz="1400" b="1" dirty="0"/>
              <a:t>proprio codice</a:t>
            </a:r>
            <a:r>
              <a:rPr lang="it-IT" sz="1400" dirty="0"/>
              <a:t> basandosi sulle conoscenze acquisite</a:t>
            </a:r>
          </a:p>
        </p:txBody>
      </p:sp>
      <p:pic>
        <p:nvPicPr>
          <p:cNvPr id="2052" name="Picture 4" descr="The Use-Modify-Create Progression">
            <a:extLst>
              <a:ext uri="{FF2B5EF4-FFF2-40B4-BE49-F238E27FC236}">
                <a16:creationId xmlns:a16="http://schemas.microsoft.com/office/drawing/2014/main" id="{1EEE883F-CDD7-5AE9-CA4D-F5C0ACEF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72" y="2367682"/>
            <a:ext cx="3281313" cy="22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710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5508E-4B79-E4DE-FA3F-C3B855D7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F9EB0DBA-BC56-ECE5-1F75-3EE19295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A21BD7CF-8199-72B3-4402-9682DB0EB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Struttura di uno sketch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63B51347-1872-32B5-736A-D5BCB5BF4EE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58ADBDDF-13DD-B9AB-FD3D-E441682A96BF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6" name="Immagine 5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DA14E99F-0CF7-DE3D-5118-0AB9FD6CB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840767"/>
            <a:ext cx="5725159" cy="3497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C58235-AA78-0527-07A8-944E2369BB41}"/>
              </a:ext>
            </a:extLst>
          </p:cNvPr>
          <p:cNvSpPr txBox="1"/>
          <p:nvPr/>
        </p:nvSpPr>
        <p:spPr>
          <a:xfrm>
            <a:off x="7475220" y="2252129"/>
            <a:ext cx="35433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Eseguita solo </a:t>
            </a:r>
            <a:r>
              <a:rPr kumimoji="0" lang="it-IT" sz="1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una 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volta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FDC543-AE54-4288-A55E-91C5936EF069}"/>
              </a:ext>
            </a:extLst>
          </p:cNvPr>
          <p:cNvSpPr txBox="1"/>
          <p:nvPr/>
        </p:nvSpPr>
        <p:spPr>
          <a:xfrm>
            <a:off x="7475220" y="3883656"/>
            <a:ext cx="35433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Eseguita </a:t>
            </a:r>
            <a:r>
              <a:rPr kumimoji="0" lang="it-IT" sz="1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infinite</a:t>
            </a:r>
            <a:r>
              <a:rPr kumimoji="0" lang="it-IT" sz="18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 volte</a:t>
            </a:r>
          </a:p>
        </p:txBody>
      </p:sp>
    </p:spTree>
    <p:extLst>
      <p:ext uri="{BB962C8B-B14F-4D97-AF65-F5344CB8AC3E}">
        <p14:creationId xmlns:p14="http://schemas.microsoft.com/office/powerpoint/2010/main" val="9133839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D03B-1083-6448-645A-B7969A7A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6137CF1A-3037-E7DD-0584-C21550B3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6AFE643F-F92A-C530-FEAA-F5FB55464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Sistema di riferimento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2626F279-4C13-61CA-F1E5-3C5DDBAE187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536BE5FE-30C5-D371-28CD-5E5506FDEDE8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1026" name="Picture 2" descr="ARTG2260: Programming Basics">
            <a:extLst>
              <a:ext uri="{FF2B5EF4-FFF2-40B4-BE49-F238E27FC236}">
                <a16:creationId xmlns:a16="http://schemas.microsoft.com/office/drawing/2014/main" id="{22AA511A-E52F-FA5B-72DB-434DD766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92" y="1813035"/>
            <a:ext cx="8775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965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76BD-47F8-7BED-833C-AEE55517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9AD77A4C-8A13-8AD1-3707-1E62FD7C1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E6A7B723-FF22-9F8A-99AC-662F6AABE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#1 – Intro a p5.js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7106B585-8798-EDD9-5496-F839079EE9F2}"/>
              </a:ext>
            </a:extLst>
          </p:cNvPr>
          <p:cNvSpPr txBox="1"/>
          <p:nvPr/>
        </p:nvSpPr>
        <p:spPr>
          <a:xfrm>
            <a:off x="831850" y="1821766"/>
            <a:ext cx="8643620" cy="651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Obiettivo: </a:t>
            </a:r>
            <a:r>
              <a:rPr lang="it-IT" sz="1600" dirty="0"/>
              <a:t>introdurre gli studenti alle nozioni base di disegno di p5.js (sistemi di coordinate, forme di base)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89E404A5-BE47-D9E0-2761-535F1E51DB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9EC70A82-279F-38BE-5AA7-3E8FA1EB1054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28446A16-D08B-3804-09A6-40474256A612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33B8FD57-F12F-96CE-D999-37AC88B050BA}"/>
              </a:ext>
            </a:extLst>
          </p:cNvPr>
          <p:cNvSpPr txBox="1"/>
          <p:nvPr/>
        </p:nvSpPr>
        <p:spPr>
          <a:xfrm>
            <a:off x="2424562" y="2565208"/>
            <a:ext cx="1480426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Use</a:t>
            </a:r>
            <a:endParaRPr lang="it-IT" sz="3200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719337B9-D2C7-CFAF-3488-E6F4CDB9BF4C}"/>
              </a:ext>
            </a:extLst>
          </p:cNvPr>
          <p:cNvSpPr txBox="1"/>
          <p:nvPr/>
        </p:nvSpPr>
        <p:spPr>
          <a:xfrm>
            <a:off x="4864909" y="2565208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0C95CC-FA11-24BB-8BD4-78F36DE268B5}"/>
              </a:ext>
            </a:extLst>
          </p:cNvPr>
          <p:cNvSpPr txBox="1"/>
          <p:nvPr/>
        </p:nvSpPr>
        <p:spPr>
          <a:xfrm>
            <a:off x="7650150" y="2566849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8E6F8855-0842-8D3B-C266-2F0641367092}"/>
              </a:ext>
            </a:extLst>
          </p:cNvPr>
          <p:cNvSpPr txBox="1"/>
          <p:nvPr/>
        </p:nvSpPr>
        <p:spPr>
          <a:xfrm>
            <a:off x="2012631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Usare uno </a:t>
            </a:r>
            <a:r>
              <a:rPr lang="it-IT" sz="1400" b="1" dirty="0"/>
              <a:t>sketch già pronto</a:t>
            </a:r>
            <a:r>
              <a:rPr lang="it-IT" sz="1400" dirty="0"/>
              <a:t> in cui i ragazzi sperimentano con forme, colori e coordinate</a:t>
            </a:r>
            <a:endParaRPr lang="it-IT" sz="1400" b="1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7EAFA979-BAAB-B9B5-4DEB-F5E305067F26}"/>
              </a:ext>
            </a:extLst>
          </p:cNvPr>
          <p:cNvSpPr txBox="1"/>
          <p:nvPr/>
        </p:nvSpPr>
        <p:spPr>
          <a:xfrm>
            <a:off x="4625425" y="3399310"/>
            <a:ext cx="2304287" cy="840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modificano il codice studiando </a:t>
            </a:r>
            <a:r>
              <a:rPr lang="it-IT" sz="1400" b="1" dirty="0"/>
              <a:t>nuove funzioni</a:t>
            </a:r>
            <a:endParaRPr lang="it-IT" sz="1400" dirty="0"/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F3A6792D-6EF8-772A-DE2F-193C490676BA}"/>
              </a:ext>
            </a:extLst>
          </p:cNvPr>
          <p:cNvSpPr txBox="1"/>
          <p:nvPr/>
        </p:nvSpPr>
        <p:spPr>
          <a:xfrm>
            <a:off x="7410666" y="3399309"/>
            <a:ext cx="2304287" cy="968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Creare una forma complessa 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(es. uno smiley)</a:t>
            </a:r>
          </a:p>
        </p:txBody>
      </p:sp>
    </p:spTree>
    <p:extLst>
      <p:ext uri="{BB962C8B-B14F-4D97-AF65-F5344CB8AC3E}">
        <p14:creationId xmlns:p14="http://schemas.microsoft.com/office/powerpoint/2010/main" val="2296843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3666A-FFAA-119F-E713-3BB7E32E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56036215-AA67-C197-22B3-CC0642F6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E7DB2849-1E77-BF7A-9D58-3307066BF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#1 – Intro a p5.js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88490A7C-9D70-0305-03F4-C8E872CC356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680D9FDF-CB7E-9FBA-0338-DEA1E0BA58F8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5126D9F5-40E5-9352-F349-2B403C62C8BA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B2D98D67-F298-C7D4-D538-4789B0E2E39F}"/>
              </a:ext>
            </a:extLst>
          </p:cNvPr>
          <p:cNvSpPr txBox="1"/>
          <p:nvPr/>
        </p:nvSpPr>
        <p:spPr>
          <a:xfrm>
            <a:off x="831850" y="1943397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D8C65B9-7FF3-8F66-2E00-F9E775CEFF22}"/>
              </a:ext>
            </a:extLst>
          </p:cNvPr>
          <p:cNvSpPr txBox="1"/>
          <p:nvPr/>
        </p:nvSpPr>
        <p:spPr>
          <a:xfrm>
            <a:off x="831850" y="3865711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C9352B8D-80B3-C676-427A-08B82526AF39}"/>
              </a:ext>
            </a:extLst>
          </p:cNvPr>
          <p:cNvSpPr txBox="1"/>
          <p:nvPr/>
        </p:nvSpPr>
        <p:spPr>
          <a:xfrm>
            <a:off x="860970" y="2600760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Disegna un arco che si riempie da 0 fino a 180 gradi utilizzando la posizione sull’asse X del mouse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AD245A61-311C-E0B3-A6FF-7FCF6473F981}"/>
              </a:ext>
            </a:extLst>
          </p:cNvPr>
          <p:cNvSpPr txBox="1"/>
          <p:nvPr/>
        </p:nvSpPr>
        <p:spPr>
          <a:xfrm>
            <a:off x="831850" y="4589113"/>
            <a:ext cx="6271477" cy="71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Creare una forma complessa 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(es. uno smiley)</a:t>
            </a:r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0401FEF9-521C-1221-6578-CCD920ADCA48}"/>
              </a:ext>
            </a:extLst>
          </p:cNvPr>
          <p:cNvSpPr txBox="1"/>
          <p:nvPr/>
        </p:nvSpPr>
        <p:spPr>
          <a:xfrm>
            <a:off x="860969" y="3121227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Da studiare: </a:t>
            </a:r>
            <a:r>
              <a:rPr lang="it-IT" sz="1400" dirty="0">
                <a:hlinkClick r:id="rId3"/>
              </a:rPr>
              <a:t>arc()</a:t>
            </a:r>
            <a:r>
              <a:rPr lang="it-IT" sz="1400" dirty="0"/>
              <a:t>, </a:t>
            </a:r>
            <a:r>
              <a:rPr lang="it-IT" sz="1400" dirty="0" err="1">
                <a:hlinkClick r:id="rId4"/>
              </a:rPr>
              <a:t>fill</a:t>
            </a:r>
            <a:r>
              <a:rPr lang="it-IT" sz="1400" dirty="0">
                <a:hlinkClick r:id="rId4"/>
              </a:rPr>
              <a:t>()</a:t>
            </a:r>
            <a:r>
              <a:rPr lang="it-IT" sz="1400" dirty="0"/>
              <a:t>, </a:t>
            </a:r>
            <a:r>
              <a:rPr lang="it-IT" sz="1400" dirty="0">
                <a:hlinkClick r:id="rId5"/>
              </a:rPr>
              <a:t>stroke()</a:t>
            </a:r>
            <a:r>
              <a:rPr lang="it-IT" sz="1400" dirty="0"/>
              <a:t>, </a:t>
            </a:r>
            <a:r>
              <a:rPr lang="it-IT" sz="1400" dirty="0" err="1">
                <a:hlinkClick r:id="rId6"/>
              </a:rPr>
              <a:t>mouseX</a:t>
            </a:r>
            <a:r>
              <a:rPr lang="it-IT" sz="1400" dirty="0"/>
              <a:t>, </a:t>
            </a:r>
            <a:r>
              <a:rPr lang="it-IT" sz="1400" dirty="0" err="1">
                <a:hlinkClick r:id="rId7"/>
              </a:rPr>
              <a:t>mouseY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18056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2A9C-1CCE-8B8F-49D0-2BB322EA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D8CAEFC0-B730-4C4D-10C3-88BBF9F54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C54A43C0-96CE-33F6-F1A9-3A51850D1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start…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64604D03-8241-BD07-9311-D028C703CD92}"/>
              </a:ext>
            </a:extLst>
          </p:cNvPr>
          <p:cNvSpPr txBox="1"/>
          <p:nvPr/>
        </p:nvSpPr>
        <p:spPr>
          <a:xfrm>
            <a:off x="877570" y="2056003"/>
            <a:ext cx="9548820" cy="75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4000" b="1" dirty="0"/>
              <a:t>https://</a:t>
            </a:r>
            <a:r>
              <a:rPr lang="it-IT" sz="4000" b="1" dirty="0" err="1"/>
              <a:t>bit.ly</a:t>
            </a:r>
            <a:r>
              <a:rPr lang="it-IT" sz="4000" b="1" dirty="0"/>
              <a:t>/didacta-p5js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0FF60C66-57FA-9259-40B0-9EC0AEB8DD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18A8F7B1-6FCD-5544-008A-24FC92956CED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8" name="Immagine 7" descr="Immagine che contiene modello, pixel, design&#10;&#10;Descrizione generata automaticamente">
            <a:extLst>
              <a:ext uri="{FF2B5EF4-FFF2-40B4-BE49-F238E27FC236}">
                <a16:creationId xmlns:a16="http://schemas.microsoft.com/office/drawing/2014/main" id="{9540064D-B250-55CF-62EE-C18F04519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82" y="2808645"/>
            <a:ext cx="3302920" cy="33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86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82A7-DD98-98A8-15F3-3B7A1EDF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628C5DED-BC88-26E4-811E-F4F16F9F2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4B948FD7-7E20-BF11-FF0B-99696FF63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#2 – Creazione di pattern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E982FBE4-DDF3-BCC0-FB9F-5E28B1D13284}"/>
              </a:ext>
            </a:extLst>
          </p:cNvPr>
          <p:cNvSpPr txBox="1"/>
          <p:nvPr/>
        </p:nvSpPr>
        <p:spPr>
          <a:xfrm>
            <a:off x="831850" y="1821766"/>
            <a:ext cx="8643620" cy="35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Obiettivo: </a:t>
            </a:r>
            <a:r>
              <a:rPr lang="it-IT" sz="1600" dirty="0"/>
              <a:t>creare i primi visual interattivi e interessanti (pattern)	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FB0A9D01-B443-EDCA-26C1-570AEBE806E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E0D92814-C943-C97D-76B4-BD19EDFBCCAF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DE8AE9A0-2880-E28B-30B0-79CA9C69ABAA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7BC58553-A572-2E51-0971-E4EFC0677936}"/>
              </a:ext>
            </a:extLst>
          </p:cNvPr>
          <p:cNvSpPr txBox="1"/>
          <p:nvPr/>
        </p:nvSpPr>
        <p:spPr>
          <a:xfrm>
            <a:off x="2424562" y="2565208"/>
            <a:ext cx="1480426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Use</a:t>
            </a:r>
            <a:endParaRPr lang="it-IT" sz="3200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8C0A39D3-CB33-C62D-D4C1-A381C21CD978}"/>
              </a:ext>
            </a:extLst>
          </p:cNvPr>
          <p:cNvSpPr txBox="1"/>
          <p:nvPr/>
        </p:nvSpPr>
        <p:spPr>
          <a:xfrm>
            <a:off x="4864909" y="2565208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7D0B373-FF59-8166-C848-8EAB8BF139F6}"/>
              </a:ext>
            </a:extLst>
          </p:cNvPr>
          <p:cNvSpPr txBox="1"/>
          <p:nvPr/>
        </p:nvSpPr>
        <p:spPr>
          <a:xfrm>
            <a:off x="7650150" y="2566849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2B43BDE-9810-C1AA-8732-4B762EF62324}"/>
              </a:ext>
            </a:extLst>
          </p:cNvPr>
          <p:cNvSpPr txBox="1"/>
          <p:nvPr/>
        </p:nvSpPr>
        <p:spPr>
          <a:xfrm>
            <a:off x="2012631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Usare uno </a:t>
            </a:r>
            <a:r>
              <a:rPr lang="it-IT" sz="1400" b="1" dirty="0"/>
              <a:t>sketch già pronto</a:t>
            </a:r>
            <a:r>
              <a:rPr lang="it-IT" sz="1400" dirty="0"/>
              <a:t> in cui i ragazzi osservano come «riempire» un canvas con delle forme note</a:t>
            </a:r>
            <a:endParaRPr lang="it-IT" sz="1400" b="1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570A4EEC-7436-2F77-B483-C3AFF28EF0FE}"/>
              </a:ext>
            </a:extLst>
          </p:cNvPr>
          <p:cNvSpPr txBox="1"/>
          <p:nvPr/>
        </p:nvSpPr>
        <p:spPr>
          <a:xfrm>
            <a:off x="4625425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modificano caratteristiche della figura disegnata con random() e generano nuove figure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2C97D5D5-9A8F-BA63-50B2-F05C20C0EF8D}"/>
              </a:ext>
            </a:extLst>
          </p:cNvPr>
          <p:cNvSpPr txBox="1"/>
          <p:nvPr/>
        </p:nvSpPr>
        <p:spPr>
          <a:xfrm>
            <a:off x="7410666" y="3399309"/>
            <a:ext cx="2304287" cy="58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creano un pattern più complesso</a:t>
            </a:r>
          </a:p>
        </p:txBody>
      </p:sp>
    </p:spTree>
    <p:extLst>
      <p:ext uri="{BB962C8B-B14F-4D97-AF65-F5344CB8AC3E}">
        <p14:creationId xmlns:p14="http://schemas.microsoft.com/office/powerpoint/2010/main" val="173612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8792-F5D4-B6A7-1DD0-AC414862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B8877E31-9B57-0958-8E14-BB6E59498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0F2598E1-CDFF-5B74-EDB0-85D85447F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#2 – Creazione di pattern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B539E3AF-E1DC-E0F4-B01E-AD7FF7EDC4F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4FC33A51-06BD-963E-3C9C-AD50FDBF480D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DC49C54E-E614-06F8-DC5E-1028AA110122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0C24A00B-5CAC-F0C7-8BC3-38E9F25417D4}"/>
              </a:ext>
            </a:extLst>
          </p:cNvPr>
          <p:cNvSpPr txBox="1"/>
          <p:nvPr/>
        </p:nvSpPr>
        <p:spPr>
          <a:xfrm>
            <a:off x="831850" y="1943397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1EC6600-235E-64B1-C578-C33F7466217C}"/>
              </a:ext>
            </a:extLst>
          </p:cNvPr>
          <p:cNvSpPr txBox="1"/>
          <p:nvPr/>
        </p:nvSpPr>
        <p:spPr>
          <a:xfrm>
            <a:off x="831850" y="3865711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9033BF58-56E0-D1A6-1007-337A158BAB9D}"/>
              </a:ext>
            </a:extLst>
          </p:cNvPr>
          <p:cNvSpPr txBox="1"/>
          <p:nvPr/>
        </p:nvSpPr>
        <p:spPr>
          <a:xfrm>
            <a:off x="860970" y="2600760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Disegna una griglia di cerchi che occupino tutto il canvas. I cerchi devono avere diametro casuale.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F372DA36-FCF6-3B7C-87D3-FBD999FCBDDB}"/>
              </a:ext>
            </a:extLst>
          </p:cNvPr>
          <p:cNvSpPr txBox="1"/>
          <p:nvPr/>
        </p:nvSpPr>
        <p:spPr>
          <a:xfrm>
            <a:off x="831850" y="4589113"/>
            <a:ext cx="6271477" cy="71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Creare un </a:t>
            </a:r>
            <a:r>
              <a:rPr lang="it-IT" sz="1400" dirty="0">
                <a:hlinkClick r:id="rId3"/>
              </a:rPr>
              <a:t>pattern di Truchet </a:t>
            </a:r>
            <a:r>
              <a:rPr lang="it-IT" sz="1400" dirty="0"/>
              <a:t>con rette e con cerchi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Da studiare: cicli for, </a:t>
            </a:r>
            <a:r>
              <a:rPr lang="it-IT" sz="1400" dirty="0" err="1"/>
              <a:t>if</a:t>
            </a:r>
            <a:r>
              <a:rPr lang="it-IT" sz="1400" dirty="0"/>
              <a:t>/else</a:t>
            </a:r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762F0B7F-03E8-1830-FBDA-B13E7BCE7CD5}"/>
              </a:ext>
            </a:extLst>
          </p:cNvPr>
          <p:cNvSpPr txBox="1"/>
          <p:nvPr/>
        </p:nvSpPr>
        <p:spPr>
          <a:xfrm>
            <a:off x="860969" y="3121227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Da studiare: </a:t>
            </a:r>
            <a:r>
              <a:rPr lang="it-IT" sz="1400" dirty="0">
                <a:hlinkClick r:id="rId4"/>
              </a:rPr>
              <a:t>random()</a:t>
            </a:r>
            <a:r>
              <a:rPr lang="it-IT" sz="1400" dirty="0"/>
              <a:t>, </a:t>
            </a:r>
            <a:r>
              <a:rPr lang="it-IT" sz="1400" dirty="0" err="1">
                <a:hlinkClick r:id="rId5"/>
              </a:rPr>
              <a:t>circle</a:t>
            </a:r>
            <a:r>
              <a:rPr lang="it-IT" sz="1400" dirty="0">
                <a:hlinkClick r:id="rId5"/>
              </a:rPr>
              <a:t>()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05737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941E-84D8-D36D-02FF-74D9FB39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8869B836-AF9A-48F1-269C-089A74BC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FC3EAC7D-C75A-7308-16DC-DF8DA7EC6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#3 – Coordinate polari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5B5F2083-BDCE-AD88-BE6E-1217A92B9EA7}"/>
              </a:ext>
            </a:extLst>
          </p:cNvPr>
          <p:cNvSpPr txBox="1"/>
          <p:nvPr/>
        </p:nvSpPr>
        <p:spPr>
          <a:xfrm>
            <a:off x="831850" y="1821766"/>
            <a:ext cx="8643620" cy="35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Obiettivo: </a:t>
            </a:r>
            <a:r>
              <a:rPr lang="it-IT" sz="1600" dirty="0"/>
              <a:t>applicare concetti matematici a visual e animarli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9B74726F-06B5-36E6-F9A3-A71472B34C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02C3224E-05E2-86A3-C7F9-500B55BC4077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847F509A-5EC0-2360-DA9D-35A890F917F5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46638468-9052-E08D-D86B-D9D68484121E}"/>
              </a:ext>
            </a:extLst>
          </p:cNvPr>
          <p:cNvSpPr txBox="1"/>
          <p:nvPr/>
        </p:nvSpPr>
        <p:spPr>
          <a:xfrm>
            <a:off x="2424562" y="2565208"/>
            <a:ext cx="1480426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Use</a:t>
            </a:r>
            <a:endParaRPr lang="it-IT" sz="3200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A1E4635-3AF7-88C6-1C50-AE22F80D6EC9}"/>
              </a:ext>
            </a:extLst>
          </p:cNvPr>
          <p:cNvSpPr txBox="1"/>
          <p:nvPr/>
        </p:nvSpPr>
        <p:spPr>
          <a:xfrm>
            <a:off x="4864909" y="2565208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76F68FE-FCAD-EA65-59E3-75FADE8B1501}"/>
              </a:ext>
            </a:extLst>
          </p:cNvPr>
          <p:cNvSpPr txBox="1"/>
          <p:nvPr/>
        </p:nvSpPr>
        <p:spPr>
          <a:xfrm>
            <a:off x="7650150" y="2566849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D5D5607-3B55-E27F-6EB9-4ED1CF4AD1BB}"/>
              </a:ext>
            </a:extLst>
          </p:cNvPr>
          <p:cNvSpPr txBox="1"/>
          <p:nvPr/>
        </p:nvSpPr>
        <p:spPr>
          <a:xfrm>
            <a:off x="2012631" y="3399310"/>
            <a:ext cx="2304287" cy="161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Usare uno </a:t>
            </a:r>
            <a:r>
              <a:rPr lang="it-IT" sz="1400" b="1" dirty="0"/>
              <a:t>sketch già pronto</a:t>
            </a:r>
            <a:r>
              <a:rPr lang="it-IT" sz="1400" dirty="0"/>
              <a:t> in cui i ragazzi osservano come usare le coordinate polari per disegnare figure semplici</a:t>
            </a:r>
            <a:endParaRPr lang="it-IT" sz="1400" b="1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3CEEC9E-5578-568E-639B-6F6282BDDAB2}"/>
              </a:ext>
            </a:extLst>
          </p:cNvPr>
          <p:cNvSpPr txBox="1"/>
          <p:nvPr/>
        </p:nvSpPr>
        <p:spPr>
          <a:xfrm>
            <a:off x="4625425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modificano caratteristiche della figura disegnata con random() e generano nuove figure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76B9F152-7D4C-A270-F213-32D920898C12}"/>
              </a:ext>
            </a:extLst>
          </p:cNvPr>
          <p:cNvSpPr txBox="1"/>
          <p:nvPr/>
        </p:nvSpPr>
        <p:spPr>
          <a:xfrm>
            <a:off x="7410666" y="3399309"/>
            <a:ext cx="2304287" cy="840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creano un pattern più complesso e lo animano</a:t>
            </a:r>
          </a:p>
        </p:txBody>
      </p:sp>
    </p:spTree>
    <p:extLst>
      <p:ext uri="{BB962C8B-B14F-4D97-AF65-F5344CB8AC3E}">
        <p14:creationId xmlns:p14="http://schemas.microsoft.com/office/powerpoint/2010/main" val="3995790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F278-C7A8-FAF6-D214-6236C642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DA8FFCA0-25E5-CA8B-0BAB-4BDFDDC6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F7CB4691-5F59-2652-7E04-7A96E178F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Use case #3 – Coordinate polari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D3C3B3D8-F9FE-084A-DCDC-B40BBCD4E48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A16777A8-1FD4-650E-652B-EE1700874F45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8DB36BF5-77C1-EC26-9ACE-46286F6F1BB2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2A5ABB18-2AFC-AFF2-F6C7-AA00E9A068AD}"/>
              </a:ext>
            </a:extLst>
          </p:cNvPr>
          <p:cNvSpPr txBox="1"/>
          <p:nvPr/>
        </p:nvSpPr>
        <p:spPr>
          <a:xfrm>
            <a:off x="831850" y="1943397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4BC6124-D7EB-3909-B4AE-09A0DE3E0923}"/>
              </a:ext>
            </a:extLst>
          </p:cNvPr>
          <p:cNvSpPr txBox="1"/>
          <p:nvPr/>
        </p:nvSpPr>
        <p:spPr>
          <a:xfrm>
            <a:off x="831850" y="3865711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243C7AEF-539A-F876-2122-B3C5990A51F5}"/>
              </a:ext>
            </a:extLst>
          </p:cNvPr>
          <p:cNvSpPr txBox="1"/>
          <p:nvPr/>
        </p:nvSpPr>
        <p:spPr>
          <a:xfrm>
            <a:off x="860970" y="2600760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Disegna una griglia di cerchi che occupino tutto il canvas. I cerchi devono avere diametro casuale.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334DBD1F-1AC4-0254-C88B-36B6A1107C37}"/>
              </a:ext>
            </a:extLst>
          </p:cNvPr>
          <p:cNvSpPr txBox="1"/>
          <p:nvPr/>
        </p:nvSpPr>
        <p:spPr>
          <a:xfrm>
            <a:off x="831850" y="4589113"/>
            <a:ext cx="9627992" cy="71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Creare una spirale di cerchi basata su rapporto aureo e animarla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Da studiare: </a:t>
            </a:r>
            <a:r>
              <a:rPr lang="it-IT" sz="1400" dirty="0" err="1">
                <a:hlinkClick r:id="rId3"/>
              </a:rPr>
              <a:t>noLoop</a:t>
            </a:r>
            <a:r>
              <a:rPr lang="it-IT" sz="1400" dirty="0">
                <a:hlinkClick r:id="rId3"/>
              </a:rPr>
              <a:t>()</a:t>
            </a:r>
            <a:r>
              <a:rPr lang="it-IT" sz="1400" dirty="0"/>
              <a:t>, </a:t>
            </a:r>
            <a:r>
              <a:rPr lang="it-IT" sz="1400" dirty="0">
                <a:hlinkClick r:id="rId4"/>
              </a:rPr>
              <a:t>loop()</a:t>
            </a:r>
            <a:r>
              <a:rPr lang="it-IT" sz="1400" dirty="0"/>
              <a:t>, cicli for, array (aggiunta e rimozione elementi), oggetti</a:t>
            </a:r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FD67CD2B-3E41-7441-214F-D67F7B1446D8}"/>
              </a:ext>
            </a:extLst>
          </p:cNvPr>
          <p:cNvSpPr txBox="1"/>
          <p:nvPr/>
        </p:nvSpPr>
        <p:spPr>
          <a:xfrm>
            <a:off x="860969" y="3121227"/>
            <a:ext cx="9598873" cy="323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Prerequisiti: Coordinate polari, </a:t>
            </a:r>
            <a:r>
              <a:rPr lang="it-IT" sz="1400" dirty="0">
                <a:hlinkClick r:id="rId5"/>
              </a:rPr>
              <a:t>cos()</a:t>
            </a:r>
            <a:r>
              <a:rPr lang="it-IT" sz="1400" dirty="0"/>
              <a:t>, </a:t>
            </a:r>
            <a:r>
              <a:rPr lang="it-IT" sz="1400" dirty="0">
                <a:hlinkClick r:id="rId6"/>
              </a:rPr>
              <a:t>sin()</a:t>
            </a:r>
            <a:r>
              <a:rPr lang="it-IT" sz="1400" dirty="0"/>
              <a:t>, radianti, cicli for, </a:t>
            </a:r>
            <a:r>
              <a:rPr lang="it-IT" sz="1400" dirty="0" err="1">
                <a:hlinkClick r:id="rId7"/>
              </a:rPr>
              <a:t>Math.sqrt</a:t>
            </a:r>
            <a:r>
              <a:rPr lang="it-IT" sz="1400" dirty="0">
                <a:hlinkClick r:id="rId7"/>
              </a:rPr>
              <a:t>()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839464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43039-F45F-2CC2-2C79-9624725B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268D7833-483A-6121-38AA-08B745B0A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07CAB187-1D04-5717-1946-25A76CD13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Showcase: fisica dei vettori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89F3F393-C673-22E9-0546-595DEE93CFC3}"/>
              </a:ext>
            </a:extLst>
          </p:cNvPr>
          <p:cNvSpPr txBox="1"/>
          <p:nvPr/>
        </p:nvSpPr>
        <p:spPr>
          <a:xfrm>
            <a:off x="831850" y="1821766"/>
            <a:ext cx="8643620" cy="35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Obiettivo:</a:t>
            </a:r>
            <a:r>
              <a:rPr lang="it-IT" sz="1600" dirty="0"/>
              <a:t> implementare fenomeni fisici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35031616-A3AE-5DD6-C145-BAD9481C55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1F6537B2-C0E7-D6C6-E891-1F60663359D6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6D1FC8CC-A777-B18F-CA9A-203E7460EBC6}"/>
              </a:ext>
            </a:extLst>
          </p:cNvPr>
          <p:cNvSpPr txBox="1"/>
          <p:nvPr/>
        </p:nvSpPr>
        <p:spPr>
          <a:xfrm>
            <a:off x="860971" y="3575062"/>
            <a:ext cx="8643620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B3BC5FF8-93DE-2875-3A16-7318C73EAEA6}"/>
              </a:ext>
            </a:extLst>
          </p:cNvPr>
          <p:cNvSpPr txBox="1"/>
          <p:nvPr/>
        </p:nvSpPr>
        <p:spPr>
          <a:xfrm>
            <a:off x="2424562" y="2565208"/>
            <a:ext cx="1480426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Use</a:t>
            </a:r>
            <a:endParaRPr lang="it-IT" sz="3200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19631F7D-12C8-62A4-146D-E9B1CB6E793E}"/>
              </a:ext>
            </a:extLst>
          </p:cNvPr>
          <p:cNvSpPr txBox="1"/>
          <p:nvPr/>
        </p:nvSpPr>
        <p:spPr>
          <a:xfrm>
            <a:off x="4864909" y="2565208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 err="1"/>
              <a:t>Modify</a:t>
            </a:r>
            <a:endParaRPr lang="it-IT" sz="320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18CA8C3-C663-4924-56E8-9CB5E8C64B29}"/>
              </a:ext>
            </a:extLst>
          </p:cNvPr>
          <p:cNvSpPr txBox="1"/>
          <p:nvPr/>
        </p:nvSpPr>
        <p:spPr>
          <a:xfrm>
            <a:off x="7650150" y="2566849"/>
            <a:ext cx="1825320" cy="62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3200" b="1" dirty="0"/>
              <a:t>Create</a:t>
            </a:r>
            <a:endParaRPr lang="it-IT" sz="3200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37719A52-1360-F4DF-8045-F9F382872BC9}"/>
              </a:ext>
            </a:extLst>
          </p:cNvPr>
          <p:cNvSpPr txBox="1"/>
          <p:nvPr/>
        </p:nvSpPr>
        <p:spPr>
          <a:xfrm>
            <a:off x="2012631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Usare uno </a:t>
            </a:r>
            <a:r>
              <a:rPr lang="it-IT" sz="1400" b="1" dirty="0"/>
              <a:t>sketch già pronto</a:t>
            </a:r>
            <a:r>
              <a:rPr lang="it-IT" sz="1400" dirty="0"/>
              <a:t> in cui i ragazzi osservano come far muovere un pallino con moto uniforme</a:t>
            </a:r>
            <a:endParaRPr lang="it-IT" sz="1400" b="1" dirty="0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F719E52D-76F6-0271-3544-BCD0921A9ABB}"/>
              </a:ext>
            </a:extLst>
          </p:cNvPr>
          <p:cNvSpPr txBox="1"/>
          <p:nvPr/>
        </p:nvSpPr>
        <p:spPr>
          <a:xfrm>
            <a:off x="4625425" y="3399310"/>
            <a:ext cx="2304287" cy="135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modificano il progetto implementando il moto uniformemente accelerato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C1A360F3-DEDE-7F06-8B52-02BFE6FAAEBA}"/>
              </a:ext>
            </a:extLst>
          </p:cNvPr>
          <p:cNvSpPr txBox="1"/>
          <p:nvPr/>
        </p:nvSpPr>
        <p:spPr>
          <a:xfrm>
            <a:off x="7410666" y="3399309"/>
            <a:ext cx="2304287" cy="161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400" dirty="0"/>
              <a:t>Gli studenti creano un insieme di pallini che si muovono con moto uniformemente accelerato intorno al mouse</a:t>
            </a:r>
          </a:p>
        </p:txBody>
      </p:sp>
    </p:spTree>
    <p:extLst>
      <p:ext uri="{BB962C8B-B14F-4D97-AF65-F5344CB8AC3E}">
        <p14:creationId xmlns:p14="http://schemas.microsoft.com/office/powerpoint/2010/main" val="1897190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B8AAC-7907-8F3A-1895-664F6EE5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5A03FD29-0F36-6CD3-B757-5BD4AEE7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3873E6BD-4FFB-92C2-45FA-195EF914B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9" y="1212782"/>
            <a:ext cx="7531565" cy="905949"/>
          </a:xfrm>
          <a:prstGeom prst="rect">
            <a:avLst/>
          </a:prstGeom>
        </p:spPr>
        <p:txBody>
          <a:bodyPr>
            <a:noAutofit/>
          </a:bodyPr>
          <a:lstStyle>
            <a:lvl1pPr defTabSz="804672">
              <a:defRPr sz="2816"/>
            </a:lvl1pPr>
          </a:lstStyle>
          <a:p>
            <a:r>
              <a:rPr lang="it-IT" sz="6000" dirty="0"/>
              <a:t>…</a:t>
            </a:r>
            <a:r>
              <a:rPr lang="it-IT" sz="6000" dirty="0" err="1"/>
              <a:t>any</a:t>
            </a:r>
            <a:r>
              <a:rPr lang="it-IT" sz="6000" dirty="0"/>
              <a:t> </a:t>
            </a:r>
            <a:r>
              <a:rPr lang="it-IT" sz="6000" dirty="0" err="1"/>
              <a:t>questions</a:t>
            </a:r>
            <a:r>
              <a:rPr lang="it-IT" sz="6000" dirty="0"/>
              <a:t>?</a:t>
            </a:r>
            <a:endParaRPr sz="6000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99EC02A0-96D0-F929-1698-565852C499D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654578C7-7E35-D770-292C-62D1C738759A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4" name="Titolo 5">
            <a:extLst>
              <a:ext uri="{FF2B5EF4-FFF2-40B4-BE49-F238E27FC236}">
                <a16:creationId xmlns:a16="http://schemas.microsoft.com/office/drawing/2014/main" id="{719245BF-4436-BDA7-B06A-7FF24637D44A}"/>
              </a:ext>
            </a:extLst>
          </p:cNvPr>
          <p:cNvSpPr txBox="1">
            <a:spLocks/>
          </p:cNvSpPr>
          <p:nvPr/>
        </p:nvSpPr>
        <p:spPr>
          <a:xfrm>
            <a:off x="831849" y="2450568"/>
            <a:ext cx="7367270" cy="515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80467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16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u="none" strike="noStrike" cap="none" spc="0" baseline="0">
                <a:solidFill>
                  <a:srgbClr val="274193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it-IT" dirty="0"/>
              <a:t>Sitografia e spunti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32E58B19-E8CC-4989-E581-5376A19CEF68}"/>
              </a:ext>
            </a:extLst>
          </p:cNvPr>
          <p:cNvSpPr txBox="1"/>
          <p:nvPr/>
        </p:nvSpPr>
        <p:spPr>
          <a:xfrm>
            <a:off x="831849" y="2966378"/>
            <a:ext cx="8643620" cy="162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>
                <a:hlinkClick r:id="rId3"/>
              </a:rPr>
              <a:t>The Coding Train</a:t>
            </a:r>
            <a:endParaRPr lang="it-IT" sz="1600" b="1" dirty="0"/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>
                <a:hlinkClick r:id="rId4"/>
              </a:rPr>
              <a:t>Nature of Code</a:t>
            </a:r>
            <a:endParaRPr lang="it-IT" sz="1600" b="1" dirty="0"/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>
                <a:hlinkClick r:id="rId5"/>
              </a:rPr>
              <a:t>Creative Coding Index</a:t>
            </a:r>
            <a:endParaRPr lang="it-IT" sz="1600" b="1" dirty="0"/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 err="1">
                <a:hlinkClick r:id="rId6"/>
              </a:rPr>
              <a:t>Computational</a:t>
            </a:r>
            <a:r>
              <a:rPr lang="it-IT" sz="1600" b="1" dirty="0">
                <a:hlinkClick r:id="rId6"/>
              </a:rPr>
              <a:t> Thinking for Youth In Practice (I. Lee et al.)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1581202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1F51C-B0B4-A939-3832-4CBA9D49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929F5A4A-1E71-4312-5C79-D45EE025F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D63A58B8-4EE2-3C93-A772-753A7435E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in touch!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97388D32-506D-0942-6C0D-ABB6F3C88EB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39C30096-51B1-FCE1-7068-11FA3E7829C2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E6F4D0-891F-2775-E448-22292997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1" y="1880773"/>
            <a:ext cx="1019252" cy="101925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9B08-4FFD-EBA4-5A5E-AB39BCF2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06" y="3019192"/>
            <a:ext cx="599223" cy="5992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B1DBC6-0032-8F62-2E72-70A9A1BE9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06" y="3902859"/>
            <a:ext cx="605263" cy="6052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6E7B72-F29F-E0D6-3B89-09893793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06" y="4793942"/>
            <a:ext cx="605263" cy="6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A69697-19C1-2DCB-C6E9-80E001A5C5C9}"/>
              </a:ext>
            </a:extLst>
          </p:cNvPr>
          <p:cNvSpPr txBox="1"/>
          <p:nvPr/>
        </p:nvSpPr>
        <p:spPr>
          <a:xfrm>
            <a:off x="1851103" y="2081001"/>
            <a:ext cx="609971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</a:t>
            </a:r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Bubbles</a:t>
            </a:r>
            <a:endParaRPr lang="it-IT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giumast.substack.com</a:t>
            </a:r>
            <a:endParaRPr lang="it-IT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E57F8F7-90B4-C1F6-65C3-FAFAA175AA6B}"/>
              </a:ext>
            </a:extLst>
          </p:cNvPr>
          <p:cNvSpPr txBox="1"/>
          <p:nvPr/>
        </p:nvSpPr>
        <p:spPr>
          <a:xfrm>
            <a:off x="1851103" y="3134137"/>
            <a:ext cx="60997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giu.mast</a:t>
            </a:r>
            <a:endParaRPr lang="it-IT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469069-B99D-ED52-A249-943B848AC447}"/>
              </a:ext>
            </a:extLst>
          </p:cNvPr>
          <p:cNvSpPr txBox="1"/>
          <p:nvPr/>
        </p:nvSpPr>
        <p:spPr>
          <a:xfrm>
            <a:off x="1851103" y="4020824"/>
            <a:ext cx="60997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Giuseppe Mastrandrea</a:t>
            </a:r>
            <a:endParaRPr lang="it-IT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550732-AEDA-3ABD-EA70-B4CE7CAE76F6}"/>
              </a:ext>
            </a:extLst>
          </p:cNvPr>
          <p:cNvSpPr txBox="1"/>
          <p:nvPr/>
        </p:nvSpPr>
        <p:spPr>
          <a:xfrm>
            <a:off x="1851103" y="4911907"/>
            <a:ext cx="60997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Giu</a:t>
            </a:r>
            <a:r>
              <a:rPr lang="it-IT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Mast</a:t>
            </a:r>
            <a:endParaRPr lang="it-IT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Immagine 13" descr="Immagine che contiene modello, quadrato, arte, Simmetria&#10;&#10;Descrizione generata automaticamente">
            <a:extLst>
              <a:ext uri="{FF2B5EF4-FFF2-40B4-BE49-F238E27FC236}">
                <a16:creationId xmlns:a16="http://schemas.microsoft.com/office/drawing/2014/main" id="{61B303F2-6C79-04D7-3659-4D5FFA772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84" y="2485637"/>
            <a:ext cx="2265556" cy="22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72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231E-9DFC-8C57-1673-2CBAFD78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90F1AA7D-EC9E-758F-3F43-FF2915A4C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A71781C1-3FF7-8A57-9398-9D66614024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Chi sono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BD9B1FEE-31D6-078F-34A0-C73A7B6F9F0E}"/>
              </a:ext>
            </a:extLst>
          </p:cNvPr>
          <p:cNvSpPr txBox="1"/>
          <p:nvPr/>
        </p:nvSpPr>
        <p:spPr>
          <a:xfrm>
            <a:off x="877570" y="2056003"/>
            <a:ext cx="5874552" cy="2051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Ingegnere informatico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Insegnante nella scuola pubblica dal 2017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Attualmente in servizio all’</a:t>
            </a:r>
            <a:r>
              <a:rPr lang="it-IT" b="1" dirty="0"/>
              <a:t>ITT Panetti Pitagora</a:t>
            </a:r>
            <a:r>
              <a:rPr lang="it-IT" dirty="0"/>
              <a:t> di Bari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Lead </a:t>
            </a:r>
            <a:r>
              <a:rPr lang="it-IT" dirty="0" err="1"/>
              <a:t>Teacher</a:t>
            </a:r>
            <a:r>
              <a:rPr lang="it-IT" dirty="0"/>
              <a:t> in Data Masters</a:t>
            </a:r>
          </a:p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 err="1"/>
              <a:t>CoLead</a:t>
            </a:r>
            <a:r>
              <a:rPr lang="it-IT" dirty="0"/>
              <a:t> di </a:t>
            </a:r>
            <a:r>
              <a:rPr lang="it-IT" dirty="0" err="1"/>
              <a:t>PyBari</a:t>
            </a:r>
            <a:endParaRPr lang="it-IT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131C67D8-7DAE-6AE2-87DA-55D6D541DE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A950B9D9-5871-0D04-1F03-97701698C750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7" name="Immagine 6" descr="Immagine che contiene vestiti, persona, uomo, Viso umano&#10;&#10;Descrizione generata automaticamente">
            <a:extLst>
              <a:ext uri="{FF2B5EF4-FFF2-40B4-BE49-F238E27FC236}">
                <a16:creationId xmlns:a16="http://schemas.microsoft.com/office/drawing/2014/main" id="{466D4CBB-C1B5-5B74-134B-47ECA693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59" y="843106"/>
            <a:ext cx="5171788" cy="51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698C-E05A-CC17-E977-11FC6E9B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BBF5CF08-2D4B-2694-EA1F-FE14EBA2BCC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EF446D09-72FE-5637-CBCB-602C9C6429B9}"/>
              </a:ext>
            </a:extLst>
          </p:cNvPr>
          <p:cNvSpPr txBox="1"/>
          <p:nvPr/>
        </p:nvSpPr>
        <p:spPr>
          <a:xfrm>
            <a:off x="883919" y="6397944"/>
            <a:ext cx="47210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9F8D4D-8A3C-1DB5-5B69-0DAC4EFC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3600"/>
            <a:ext cx="91440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882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47C94-C4F1-3FA2-A13D-CEF4C909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BAB086F5-7C0B-8A68-4FB9-B175E9DCD0A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75D0AE79-EE19-86CA-6891-691C33B78D7B}"/>
              </a:ext>
            </a:extLst>
          </p:cNvPr>
          <p:cNvSpPr txBox="1"/>
          <p:nvPr/>
        </p:nvSpPr>
        <p:spPr>
          <a:xfrm>
            <a:off x="883919" y="6397944"/>
            <a:ext cx="47210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9C4DF4-DA7A-7F5D-AF1F-2F833706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3600"/>
            <a:ext cx="91440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man in a white shirt is shaking hands with another man in a room .">
            <a:extLst>
              <a:ext uri="{FF2B5EF4-FFF2-40B4-BE49-F238E27FC236}">
                <a16:creationId xmlns:a16="http://schemas.microsoft.com/office/drawing/2014/main" id="{80067E0C-FBBB-5262-214A-BB6C23A6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90" y="550038"/>
            <a:ext cx="5642303" cy="57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475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279A-E99A-CE67-DF63-3B623832F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FD4B81C4-A18F-97E0-CBB1-05F413DA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B6297198-5888-3D7B-76EE-D8F1A480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Jensen, ecco perché ti sbagli…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40B5E506-277D-3642-AA03-27866BFAD477}"/>
              </a:ext>
            </a:extLst>
          </p:cNvPr>
          <p:cNvSpPr txBox="1"/>
          <p:nvPr/>
        </p:nvSpPr>
        <p:spPr>
          <a:xfrm>
            <a:off x="877570" y="2056003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Sviluppo del pensiero logico e critico*</a:t>
            </a:r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EA25CED2-F82E-CA45-8760-D6897E78AA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AE7472BE-9305-EFE6-B48A-2CBE2F25F264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7F2A225D-0DE8-172D-1A09-8CD5516FCC41}"/>
              </a:ext>
            </a:extLst>
          </p:cNvPr>
          <p:cNvSpPr txBox="1"/>
          <p:nvPr/>
        </p:nvSpPr>
        <p:spPr>
          <a:xfrm>
            <a:off x="9469820" y="5645217"/>
            <a:ext cx="2500731" cy="25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000" i="1" dirty="0"/>
              <a:t>*</a:t>
            </a:r>
            <a:r>
              <a:rPr lang="it-IT" sz="1000" b="1" i="1" dirty="0"/>
              <a:t>molto più del latino</a:t>
            </a: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410362F8-2019-287C-702E-1AE64349721B}"/>
              </a:ext>
            </a:extLst>
          </p:cNvPr>
          <p:cNvSpPr txBox="1"/>
          <p:nvPr/>
        </p:nvSpPr>
        <p:spPr>
          <a:xfrm>
            <a:off x="877570" y="2741152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Controllo sui sistemi tecnologici</a:t>
            </a: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2D852A67-5022-42C7-3229-EB21DD8D21C1}"/>
              </a:ext>
            </a:extLst>
          </p:cNvPr>
          <p:cNvSpPr txBox="1"/>
          <p:nvPr/>
        </p:nvSpPr>
        <p:spPr>
          <a:xfrm>
            <a:off x="877570" y="3426301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 err="1"/>
              <a:t>Problem</a:t>
            </a:r>
            <a:r>
              <a:rPr lang="it-IT" dirty="0"/>
              <a:t>-solving</a:t>
            </a:r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18748320-4B43-8033-EDDB-731C149EBB49}"/>
              </a:ext>
            </a:extLst>
          </p:cNvPr>
          <p:cNvSpPr txBox="1"/>
          <p:nvPr/>
        </p:nvSpPr>
        <p:spPr>
          <a:xfrm>
            <a:off x="868418" y="4111450"/>
            <a:ext cx="5874552" cy="48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2400" b="1" dirty="0"/>
              <a:t>…creatività!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5890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3FDA-D63D-FFB4-6B87-DEFED21C9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1E9FDA0D-08E6-7AC3-C85E-5199622C5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AFCF5E7C-B690-0F8F-D279-1B17F370C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…creatività?</a:t>
            </a:r>
            <a:endParaRPr dirty="0"/>
          </a:p>
        </p:txBody>
      </p:sp>
      <p:sp>
        <p:nvSpPr>
          <p:cNvPr id="87" name="Segnaposto testo 6">
            <a:extLst>
              <a:ext uri="{FF2B5EF4-FFF2-40B4-BE49-F238E27FC236}">
                <a16:creationId xmlns:a16="http://schemas.microsoft.com/office/drawing/2014/main" id="{DB69450E-04EE-5E8E-B7D9-6F79EF4779AC}"/>
              </a:ext>
            </a:extLst>
          </p:cNvPr>
          <p:cNvSpPr txBox="1"/>
          <p:nvPr/>
        </p:nvSpPr>
        <p:spPr>
          <a:xfrm>
            <a:off x="877570" y="2056003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/>
              <a:t>Sì, creatività!</a:t>
            </a:r>
            <a:endParaRPr lang="it-IT" sz="1600"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8CBB80EE-909B-E622-5CBE-A7073E9773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B26E67FF-E6C1-EE1A-6422-425F03C95F33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6278CF62-33C6-D8FA-4F9B-E708617C5AAA}"/>
              </a:ext>
            </a:extLst>
          </p:cNvPr>
          <p:cNvSpPr txBox="1"/>
          <p:nvPr/>
        </p:nvSpPr>
        <p:spPr>
          <a:xfrm>
            <a:off x="877570" y="2741152"/>
            <a:ext cx="5874552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I software </a:t>
            </a:r>
            <a:r>
              <a:rPr lang="it-IT" b="1" dirty="0"/>
              <a:t>risolvono problemi</a:t>
            </a:r>
            <a:endParaRPr lang="it-IT" dirty="0"/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C3A4EB90-64F2-54D5-4877-D78DD12C1389}"/>
              </a:ext>
            </a:extLst>
          </p:cNvPr>
          <p:cNvSpPr txBox="1"/>
          <p:nvPr/>
        </p:nvSpPr>
        <p:spPr>
          <a:xfrm>
            <a:off x="877569" y="3426301"/>
            <a:ext cx="6521713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dirty="0"/>
              <a:t>…ma </a:t>
            </a:r>
            <a:r>
              <a:rPr lang="it-IT" dirty="0" err="1"/>
              <a:t>perchè</a:t>
            </a:r>
            <a:r>
              <a:rPr lang="it-IT" dirty="0"/>
              <a:t> non farne un </a:t>
            </a:r>
            <a:r>
              <a:rPr lang="it-IT" b="1" dirty="0"/>
              <a:t>mezzo di espressione?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8548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3B16A-1C00-498D-0448-22740B69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724C07B9-8053-4944-FF5D-BDF90805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56FDF87A-4DC4-913C-924A-C35E3D6A2E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/>
              <a:t>Generative Art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74F84016-B10B-E213-C7A3-0A4A3187FB3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9D554FA7-93C8-F1E4-1E23-DE83F0D38C7D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D88E29D-57F9-695B-B2D7-47DA752E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8" y="1910174"/>
            <a:ext cx="3114265" cy="37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072B31C-75CE-09CE-FDE8-45E5B631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20" y="1895863"/>
            <a:ext cx="3110807" cy="37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B0008DD-D026-A898-45CA-F39D5C31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14" y="1895863"/>
            <a:ext cx="3111672" cy="37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56CF68AF-3676-E3CD-868F-5A885D8D4116}"/>
              </a:ext>
            </a:extLst>
          </p:cNvPr>
          <p:cNvSpPr txBox="1"/>
          <p:nvPr/>
        </p:nvSpPr>
        <p:spPr>
          <a:xfrm>
            <a:off x="6096000" y="5709691"/>
            <a:ext cx="5213927" cy="35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808080"/>
                </a:solidFill>
              </a:defRPr>
            </a:pPr>
            <a:r>
              <a:rPr lang="it-IT" sz="1600" b="1" dirty="0">
                <a:hlinkClick r:id="rId6"/>
              </a:rPr>
              <a:t>Fidenza, </a:t>
            </a:r>
            <a:r>
              <a:rPr lang="it-IT" sz="1600" dirty="0">
                <a:hlinkClick r:id="rId6"/>
              </a:rPr>
              <a:t>Tyler Hobbs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434210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6D5A0-9E92-076F-B294-79EBA1FC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ttern 01.png">
            <a:extLst>
              <a:ext uri="{FF2B5EF4-FFF2-40B4-BE49-F238E27FC236}">
                <a16:creationId xmlns:a16="http://schemas.microsoft.com/office/drawing/2014/main" id="{A00AEAFC-91B1-B3C7-2F82-008E7E5A5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697" y="0"/>
            <a:ext cx="34353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olo 5">
            <a:extLst>
              <a:ext uri="{FF2B5EF4-FFF2-40B4-BE49-F238E27FC236}">
                <a16:creationId xmlns:a16="http://schemas.microsoft.com/office/drawing/2014/main" id="{88485D13-7827-8E8A-5AFD-8A2BCC7A1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1212783"/>
            <a:ext cx="7367270" cy="51581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r>
              <a:rPr lang="it-IT" dirty="0" err="1"/>
              <a:t>Stack</a:t>
            </a:r>
            <a:r>
              <a:rPr lang="it-IT" dirty="0"/>
              <a:t> tecnologico</a:t>
            </a:r>
            <a:endParaRPr dirty="0"/>
          </a:p>
        </p:txBody>
      </p:sp>
      <p:sp>
        <p:nvSpPr>
          <p:cNvPr id="2" name="Segnaposto numero diapositiva 4">
            <a:extLst>
              <a:ext uri="{FF2B5EF4-FFF2-40B4-BE49-F238E27FC236}">
                <a16:creationId xmlns:a16="http://schemas.microsoft.com/office/drawing/2014/main" id="{F91AC15F-C8F7-D702-BF64-84279B7E99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5670114" y="6397942"/>
            <a:ext cx="201028" cy="28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3" name="Segnaposto piè di pagina 3">
            <a:extLst>
              <a:ext uri="{FF2B5EF4-FFF2-40B4-BE49-F238E27FC236}">
                <a16:creationId xmlns:a16="http://schemas.microsoft.com/office/drawing/2014/main" id="{0532E6BA-BF1F-2DCD-5FE3-777F037294F1}"/>
              </a:ext>
            </a:extLst>
          </p:cNvPr>
          <p:cNvSpPr txBox="1"/>
          <p:nvPr/>
        </p:nvSpPr>
        <p:spPr>
          <a:xfrm>
            <a:off x="883918" y="6397944"/>
            <a:ext cx="47861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>
              <a:defRPr sz="1200" b="1">
                <a:solidFill>
                  <a:srgbClr val="274193"/>
                </a:solidFill>
              </a:defRPr>
            </a:pPr>
            <a:r>
              <a:rPr dirty="0"/>
              <a:t>1</a:t>
            </a:r>
            <a:r>
              <a:rPr lang="it-IT" dirty="0"/>
              <a:t>6</a:t>
            </a:r>
            <a:r>
              <a:rPr dirty="0"/>
              <a:t>-1</a:t>
            </a:r>
            <a:r>
              <a:rPr lang="it-IT" dirty="0"/>
              <a:t>8</a:t>
            </a:r>
            <a:r>
              <a:rPr dirty="0"/>
              <a:t> OTTOBRE 202</a:t>
            </a:r>
            <a:r>
              <a:rPr lang="it-IT" dirty="0"/>
              <a:t>4</a:t>
            </a:r>
            <a:r>
              <a:rPr dirty="0"/>
              <a:t> </a:t>
            </a:r>
            <a:r>
              <a:rPr lang="it-IT" b="0" dirty="0"/>
              <a:t>NUOVA FIERA DEL LEVANTE</a:t>
            </a:r>
            <a:r>
              <a:rPr b="0" dirty="0"/>
              <a:t>, </a:t>
            </a:r>
            <a:r>
              <a:rPr lang="it-IT" b="0" dirty="0"/>
              <a:t>BARI</a:t>
            </a:r>
            <a:endParaRPr b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7006CC0-4E42-B2CF-CF1A-ABFE20E3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053590"/>
            <a:ext cx="3075818" cy="30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3736783-2A10-39F0-C551-BEA2BA51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65" y="3313010"/>
            <a:ext cx="4280081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40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i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i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10448</TotalTime>
  <Words>1177</Words>
  <Application>Microsoft Macintosh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Verdana</vt:lpstr>
      <vt:lpstr>Tema di Office</vt:lpstr>
      <vt:lpstr>Risveglia l’artista che è nei tuoi alunni con P5.JS </vt:lpstr>
      <vt:lpstr>Before we start…</vt:lpstr>
      <vt:lpstr>Chi sono</vt:lpstr>
      <vt:lpstr>Presentazione standard di PowerPoint</vt:lpstr>
      <vt:lpstr>Presentazione standard di PowerPoint</vt:lpstr>
      <vt:lpstr>Jensen, ecco perché ti sbagli…</vt:lpstr>
      <vt:lpstr>…creatività?</vt:lpstr>
      <vt:lpstr>Generative Art</vt:lpstr>
      <vt:lpstr>Stack tecnologico</vt:lpstr>
      <vt:lpstr>Perché Javascript?</vt:lpstr>
      <vt:lpstr>Perché p5.js?</vt:lpstr>
      <vt:lpstr>Ok, ma che cos’è p5.js?</vt:lpstr>
      <vt:lpstr>Zero Install Setup</vt:lpstr>
      <vt:lpstr>Sfide nell’insegnare a programmare</vt:lpstr>
      <vt:lpstr>Framework Use-Modify-Create</vt:lpstr>
      <vt:lpstr>Struttura di uno sketch</vt:lpstr>
      <vt:lpstr>Sistema di riferimento</vt:lpstr>
      <vt:lpstr>Use case #1 – Intro a p5.js</vt:lpstr>
      <vt:lpstr>Use case #1 – Intro a p5.js</vt:lpstr>
      <vt:lpstr>Use case #2 – Creazione di pattern</vt:lpstr>
      <vt:lpstr>Use case #2 – Creazione di pattern</vt:lpstr>
      <vt:lpstr>Use case #3 – Coordinate polari</vt:lpstr>
      <vt:lpstr>Use case #3 – Coordinate polari</vt:lpstr>
      <vt:lpstr>Showcase: fisica dei vettori</vt:lpstr>
      <vt:lpstr>…any questions?</vt:lpstr>
      <vt:lpstr>Let’s get in touch!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Sottotitolo, breve descrizione</dc:title>
  <cp:lastModifiedBy>Francesco Cipriani</cp:lastModifiedBy>
  <cp:revision>25</cp:revision>
  <cp:lastPrinted>2024-10-16T10:54:50Z</cp:lastPrinted>
  <dcterms:modified xsi:type="dcterms:W3CDTF">2024-10-16T21:12:51Z</dcterms:modified>
</cp:coreProperties>
</file>